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1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1" r:id="rId26"/>
    <p:sldId id="290" r:id="rId27"/>
    <p:sldId id="289" r:id="rId28"/>
    <p:sldId id="292" r:id="rId29"/>
    <p:sldId id="282" r:id="rId30"/>
    <p:sldId id="283" r:id="rId31"/>
    <p:sldId id="284" r:id="rId32"/>
    <p:sldId id="285" r:id="rId33"/>
    <p:sldId id="286" r:id="rId34"/>
    <p:sldId id="288" r:id="rId35"/>
    <p:sldId id="281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20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813B-30AA-4C62-B387-2F261609E520}" type="datetimeFigureOut">
              <a:rPr lang="uk-UA" smtClean="0"/>
              <a:pPr/>
              <a:t>08.04.2021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E457-4E53-45D2-B348-8EE103A46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813B-30AA-4C62-B387-2F261609E520}" type="datetimeFigureOut">
              <a:rPr lang="uk-UA" smtClean="0"/>
              <a:pPr/>
              <a:t>08.04.2021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E457-4E53-45D2-B348-8EE103A46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813B-30AA-4C62-B387-2F261609E520}" type="datetimeFigureOut">
              <a:rPr lang="uk-UA" smtClean="0"/>
              <a:pPr/>
              <a:t>08.04.2021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E457-4E53-45D2-B348-8EE103A46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813B-30AA-4C62-B387-2F261609E520}" type="datetimeFigureOut">
              <a:rPr lang="uk-UA" smtClean="0"/>
              <a:pPr/>
              <a:t>08.04.2021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E457-4E53-45D2-B348-8EE103A46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813B-30AA-4C62-B387-2F261609E520}" type="datetimeFigureOut">
              <a:rPr lang="uk-UA" smtClean="0"/>
              <a:pPr/>
              <a:t>08.04.2021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E457-4E53-45D2-B348-8EE103A46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813B-30AA-4C62-B387-2F261609E520}" type="datetimeFigureOut">
              <a:rPr lang="uk-UA" smtClean="0"/>
              <a:pPr/>
              <a:t>08.04.2021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E457-4E53-45D2-B348-8EE103A46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813B-30AA-4C62-B387-2F261609E520}" type="datetimeFigureOut">
              <a:rPr lang="uk-UA" smtClean="0"/>
              <a:pPr/>
              <a:t>08.04.2021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E457-4E53-45D2-B348-8EE103A46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813B-30AA-4C62-B387-2F261609E520}" type="datetimeFigureOut">
              <a:rPr lang="uk-UA" smtClean="0"/>
              <a:pPr/>
              <a:t>08.04.2021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E457-4E53-45D2-B348-8EE103A46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813B-30AA-4C62-B387-2F261609E520}" type="datetimeFigureOut">
              <a:rPr lang="uk-UA" smtClean="0"/>
              <a:pPr/>
              <a:t>08.04.2021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E457-4E53-45D2-B348-8EE103A46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813B-30AA-4C62-B387-2F261609E520}" type="datetimeFigureOut">
              <a:rPr lang="uk-UA" smtClean="0"/>
              <a:pPr/>
              <a:t>08.04.2021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E457-4E53-45D2-B348-8EE103A46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813B-30AA-4C62-B387-2F261609E520}" type="datetimeFigureOut">
              <a:rPr lang="uk-UA" smtClean="0"/>
              <a:pPr/>
              <a:t>08.04.2021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E457-4E53-45D2-B348-8EE103A46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813B-30AA-4C62-B387-2F261609E520}" type="datetimeFigureOut">
              <a:rPr lang="uk-UA" smtClean="0"/>
              <a:pPr/>
              <a:t>08.04.2021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DE457-4E53-45D2-B348-8EE103A46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2928957"/>
          </a:xfrm>
        </p:spPr>
        <p:txBody>
          <a:bodyPr>
            <a:noAutofit/>
          </a:bodyPr>
          <a:lstStyle/>
          <a:p>
            <a:r>
              <a:rPr lang="uk-UA" sz="6500" b="1" i="1" dirty="0" smtClean="0">
                <a:solidFill>
                  <a:srgbClr val="FFFF00"/>
                </a:solidFill>
                <a:latin typeface="Bookman Old Style" pitchFamily="18" charset="0"/>
              </a:rPr>
              <a:t>Наші випускники </a:t>
            </a:r>
            <a:r>
              <a:rPr lang="uk-UA" sz="6500" b="1" i="1" dirty="0" err="1" smtClean="0">
                <a:solidFill>
                  <a:srgbClr val="FFFF00"/>
                </a:solidFill>
                <a:latin typeface="Bookman Old Style" pitchFamily="18" charset="0"/>
              </a:rPr>
              <a:t>–наша</a:t>
            </a:r>
            <a:r>
              <a:rPr lang="uk-UA" sz="6500" b="1" i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6500" b="1" i="1" dirty="0" smtClean="0">
                <a:solidFill>
                  <a:srgbClr val="FFFF00"/>
                </a:solidFill>
                <a:latin typeface="Bookman Old Style" pitchFamily="18" charset="0"/>
              </a:rPr>
              <a:t>гордість!</a:t>
            </a:r>
            <a:endParaRPr lang="uk-UA" sz="65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4286248" cy="5554683"/>
          </a:xfrm>
        </p:spPr>
        <p:txBody>
          <a:bodyPr/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Колесніченко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Ірина</a:t>
            </a:r>
          </a:p>
          <a:p>
            <a:pPr algn="ctr">
              <a:buNone/>
            </a:pPr>
            <a:endParaRPr lang="ru-RU" sz="11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500" dirty="0" err="1" smtClean="0">
                <a:solidFill>
                  <a:srgbClr val="FFFF00"/>
                </a:solidFill>
                <a:latin typeface="Bookman Old Style" pitchFamily="18" charset="0"/>
              </a:rPr>
              <a:t>головна</a:t>
            </a:r>
            <a:r>
              <a:rPr lang="ru-RU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500" dirty="0" err="1" smtClean="0">
                <a:solidFill>
                  <a:srgbClr val="FFFF00"/>
                </a:solidFill>
                <a:latin typeface="Bookman Old Style" pitchFamily="18" charset="0"/>
              </a:rPr>
              <a:t>кредитний</a:t>
            </a:r>
            <a:r>
              <a:rPr lang="ru-RU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500" dirty="0" err="1" smtClean="0">
                <a:solidFill>
                  <a:srgbClr val="FFFF00"/>
                </a:solidFill>
                <a:latin typeface="Bookman Old Style" pitchFamily="18" charset="0"/>
              </a:rPr>
              <a:t>фахівець</a:t>
            </a:r>
            <a:r>
              <a:rPr lang="ru-RU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500" dirty="0" err="1" smtClean="0">
                <a:solidFill>
                  <a:srgbClr val="FFFF00"/>
                </a:solidFill>
                <a:latin typeface="Bookman Old Style" pitchFamily="18" charset="0"/>
              </a:rPr>
              <a:t>відділу</a:t>
            </a:r>
            <a:r>
              <a:rPr lang="ru-RU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500" dirty="0" err="1" smtClean="0">
                <a:solidFill>
                  <a:srgbClr val="FFFF00"/>
                </a:solidFill>
                <a:latin typeface="Bookman Old Style" pitchFamily="18" charset="0"/>
              </a:rPr>
              <a:t>з</a:t>
            </a:r>
            <a:r>
              <a:rPr lang="ru-RU" sz="2500" dirty="0" smtClean="0">
                <a:solidFill>
                  <a:srgbClr val="FFFF00"/>
                </a:solidFill>
                <a:latin typeface="Bookman Old Style" pitchFamily="18" charset="0"/>
              </a:rPr>
              <a:t> продажу </a:t>
            </a:r>
            <a:r>
              <a:rPr lang="ru-RU" sz="2500" dirty="0" err="1" smtClean="0">
                <a:solidFill>
                  <a:srgbClr val="FFFF00"/>
                </a:solidFill>
                <a:latin typeface="Bookman Old Style" pitchFamily="18" charset="0"/>
              </a:rPr>
              <a:t>цільового</a:t>
            </a:r>
            <a:r>
              <a:rPr lang="ru-RU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500" dirty="0" err="1" smtClean="0">
                <a:solidFill>
                  <a:srgbClr val="FFFF00"/>
                </a:solidFill>
                <a:latin typeface="Bookman Old Style" pitchFamily="18" charset="0"/>
              </a:rPr>
              <a:t>кредитування</a:t>
            </a:r>
            <a:endParaRPr lang="ru-RU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800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sz="2800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sz="28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sz="2800" dirty="0" smtClean="0">
                <a:solidFill>
                  <a:srgbClr val="FFFF00"/>
                </a:solidFill>
                <a:latin typeface="Bookman Old Style" pitchFamily="18" charset="0"/>
              </a:rPr>
              <a:t>в 2015 році</a:t>
            </a:r>
          </a:p>
          <a:p>
            <a:pPr algn="ctr">
              <a:buNone/>
            </a:pPr>
            <a:endParaRPr lang="ru-RU" sz="25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25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2500" dirty="0" smtClean="0">
              <a:latin typeface="Bookman Old Style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7170" name="Picture 2" descr="D:\WORK\ВЫПУСКНИКИ\Ира Колесниченко\PbOBnvxa7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68760"/>
            <a:ext cx="4786346" cy="399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4286280" cy="555468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Зварко Ірина</a:t>
            </a:r>
          </a:p>
          <a:p>
            <a:pPr algn="ctr">
              <a:buNone/>
            </a:pPr>
            <a:endParaRPr lang="uk-UA" sz="27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старший інспектор відділу діловодства та захисту інформації </a:t>
            </a:r>
          </a:p>
          <a:p>
            <a:pPr algn="ctr">
              <a:buNone/>
            </a:pPr>
            <a:r>
              <a:rPr lang="uk-UA" sz="2700" dirty="0" err="1" smtClean="0">
                <a:solidFill>
                  <a:srgbClr val="FFFF00"/>
                </a:solidFill>
                <a:latin typeface="Bookman Old Style" pitchFamily="18" charset="0"/>
              </a:rPr>
              <a:t>ОУ</a:t>
            </a: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 Київської </a:t>
            </a:r>
            <a:r>
              <a:rPr lang="uk-UA" sz="2700" dirty="0" err="1" smtClean="0">
                <a:solidFill>
                  <a:srgbClr val="FFFF00"/>
                </a:solidFill>
                <a:latin typeface="Bookman Old Style" pitchFamily="18" charset="0"/>
              </a:rPr>
              <a:t>ОДПІ</a:t>
            </a:r>
            <a:endParaRPr lang="uk-UA" sz="27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 м. Харкова </a:t>
            </a:r>
            <a:r>
              <a:rPr lang="uk-UA" sz="2700" dirty="0" err="1" smtClean="0">
                <a:solidFill>
                  <a:srgbClr val="FFFF00"/>
                </a:solidFill>
                <a:latin typeface="Bookman Old Style" pitchFamily="18" charset="0"/>
              </a:rPr>
              <a:t>ГУ</a:t>
            </a: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700" dirty="0" err="1" smtClean="0">
                <a:solidFill>
                  <a:srgbClr val="FFFF00"/>
                </a:solidFill>
                <a:latin typeface="Bookman Old Style" pitchFamily="18" charset="0"/>
              </a:rPr>
              <a:t>ДФС</a:t>
            </a: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 у Харківській області</a:t>
            </a:r>
          </a:p>
          <a:p>
            <a:pPr algn="ctr">
              <a:buNone/>
            </a:pPr>
            <a:endParaRPr lang="uk-UA" sz="27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2009 році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8194" name="Picture 2" descr="D:\WORK\ВЫПУСКНИКИ\Ирина Зварко\Ud8yZ8zM0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405288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3857652" cy="584043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Пятилокотова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Катерина</a:t>
            </a:r>
            <a:endParaRPr lang="uk-UA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sz="27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регіональний менеджер відділу продаж, Видавнича група </a:t>
            </a:r>
            <a:r>
              <a:rPr lang="uk-UA" sz="2700" dirty="0" err="1" smtClean="0">
                <a:solidFill>
                  <a:srgbClr val="FFFF00"/>
                </a:solidFill>
                <a:latin typeface="Bookman Old Style" pitchFamily="18" charset="0"/>
              </a:rPr>
              <a:t>“Основа”</a:t>
            </a:r>
            <a:endParaRPr lang="uk-UA" sz="27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sz="27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2013 році</a:t>
            </a:r>
          </a:p>
          <a:p>
            <a:pPr algn="ctr">
              <a:buNone/>
            </a:pPr>
            <a:endParaRPr lang="uk-UA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D:\WORK\ВЫПУСКНИКИ\Катя Пятиколотова\wVQAY_CRc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42852"/>
            <a:ext cx="4986334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ВЫПУСКНИКИ\Александра Красиля\bry5Hnj5k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67"/>
            <a:ext cx="4429156" cy="607223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71480"/>
            <a:ext cx="4143372" cy="555468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Красиля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Олександра 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- </a:t>
            </a:r>
          </a:p>
          <a:p>
            <a:pPr algn="ctr">
              <a:buNone/>
            </a:pP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фахівець зі спілкування з клієнтами.</a:t>
            </a:r>
          </a:p>
          <a:p>
            <a:pPr algn="ctr">
              <a:buNone/>
            </a:pP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Компанія </a:t>
            </a:r>
            <a:r>
              <a:rPr lang="uk-UA" sz="2700" dirty="0" err="1" smtClean="0">
                <a:solidFill>
                  <a:srgbClr val="FFFF00"/>
                </a:solidFill>
                <a:latin typeface="Bookman Old Style" pitchFamily="18" charset="0"/>
              </a:rPr>
              <a:t>–видавництво</a:t>
            </a:r>
            <a:endParaRPr lang="uk-UA" sz="27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"Книжковий Клуб" </a:t>
            </a:r>
            <a:r>
              <a:rPr lang="uk-UA" sz="2700" dirty="0" err="1" smtClean="0">
                <a:solidFill>
                  <a:srgbClr val="FFFF00"/>
                </a:solidFill>
                <a:latin typeface="Bookman Old Style" pitchFamily="18" charset="0"/>
              </a:rPr>
              <a:t>Клуб</a:t>
            </a: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 сімейного дозвілля »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2009 році</a:t>
            </a:r>
            <a:endParaRPr lang="uk-UA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572000" cy="6215106"/>
          </a:xfrm>
        </p:spPr>
        <p:txBody>
          <a:bodyPr/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Шумакова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Катерина</a:t>
            </a:r>
          </a:p>
          <a:p>
            <a:pPr algn="ctr">
              <a:buNone/>
            </a:pPr>
            <a:endParaRPr lang="uk-UA" sz="14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фахівець з обслуговування клієнтів</a:t>
            </a:r>
          </a:p>
          <a:p>
            <a:pPr algn="ctr">
              <a:buNone/>
            </a:pP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УкрСиббанк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BNP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Paribas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Group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2012 році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/>
          </a:p>
        </p:txBody>
      </p:sp>
      <p:pic>
        <p:nvPicPr>
          <p:cNvPr id="10242" name="Picture 2" descr="D:\WORK\ВЫПУСКНИКИ\Катя Шумакова\yl01GOKBV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52"/>
            <a:ext cx="413385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4329082" cy="6000792"/>
          </a:xfrm>
        </p:spPr>
        <p:txBody>
          <a:bodyPr/>
          <a:lstStyle/>
          <a:p>
            <a:pPr algn="ctr">
              <a:buNone/>
            </a:pP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Коршунова</a:t>
            </a:r>
          </a:p>
          <a:p>
            <a:pPr algn="ctr">
              <a:buNone/>
            </a:pP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Єлизавета</a:t>
            </a: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інженер Департаменту інформаційних технологій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КП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“Харківводоканал”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2009 році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11266" name="Picture 2" descr="D:\WORK\ВЫПУСКНИКИ\Коршунова Елизавета\4FfP3_rRP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52"/>
            <a:ext cx="400050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4143404" cy="569755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3800" i="1" u="sng" dirty="0" smtClean="0">
                <a:solidFill>
                  <a:srgbClr val="FFFF00"/>
                </a:solidFill>
                <a:latin typeface="Bookman Old Style" pitchFamily="18" charset="0"/>
              </a:rPr>
              <a:t>Левченко Наталія</a:t>
            </a:r>
          </a:p>
          <a:p>
            <a:pPr algn="ctr">
              <a:buNone/>
            </a:pPr>
            <a:endParaRPr lang="uk-UA" sz="27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заступник начальника планово-економічного відділу</a:t>
            </a:r>
          </a:p>
          <a:p>
            <a:pPr algn="ctr">
              <a:buNone/>
            </a:pP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Державної пенітенціарної служби України в Харківській області </a:t>
            </a:r>
            <a:r>
              <a:rPr lang="uk-UA" sz="2700" dirty="0" err="1" smtClean="0">
                <a:solidFill>
                  <a:srgbClr val="FFFF00"/>
                </a:solidFill>
                <a:latin typeface="Bookman Old Style" pitchFamily="18" charset="0"/>
              </a:rPr>
              <a:t>Качанівська</a:t>
            </a:r>
            <a:r>
              <a:rPr lang="uk-UA" sz="2700" dirty="0" smtClean="0">
                <a:solidFill>
                  <a:srgbClr val="FFFF00"/>
                </a:solidFill>
                <a:latin typeface="Bookman Old Style" pitchFamily="18" charset="0"/>
              </a:rPr>
              <a:t> виправна колонії (№54)</a:t>
            </a:r>
          </a:p>
          <a:p>
            <a:pPr algn="ctr">
              <a:buNone/>
            </a:pPr>
            <a:endParaRPr lang="uk-UA" sz="27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3500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sz="3500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sz="3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sz="3500" dirty="0" smtClean="0">
                <a:solidFill>
                  <a:srgbClr val="FFFF00"/>
                </a:solidFill>
                <a:latin typeface="Bookman Old Style" pitchFamily="18" charset="0"/>
              </a:rPr>
              <a:t>в 2014 році</a:t>
            </a:r>
          </a:p>
          <a:p>
            <a:pPr algn="ctr">
              <a:buNone/>
            </a:pPr>
            <a:endParaRPr lang="uk-UA" sz="27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D:\WORK\ВЫПУСКНИКИ\Левченко Наталья\AFcG-vjlY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52"/>
            <a:ext cx="4643434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4071966" cy="5929354"/>
          </a:xfrm>
        </p:spPr>
        <p:txBody>
          <a:bodyPr/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Булай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Лілія</a:t>
            </a: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старший менеджер з продажу</a:t>
            </a:r>
          </a:p>
          <a:p>
            <a:pPr algn="ctr">
              <a:buNone/>
            </a:pP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компания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IBS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GROUP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sz="28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2012 році</a:t>
            </a: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sz="25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3314" name="Picture 2" descr="D:\WORK\ВЫПУСКНИКИ\Лиля Булай\Cr1UXLu8h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52"/>
            <a:ext cx="471487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4357718" cy="6286544"/>
          </a:xfrm>
        </p:spPr>
        <p:txBody>
          <a:bodyPr/>
          <a:lstStyle/>
          <a:p>
            <a:pPr algn="ctr">
              <a:buNone/>
            </a:pP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Костенко Людмила</a:t>
            </a:r>
          </a:p>
          <a:p>
            <a:pPr algn="ctr">
              <a:buNone/>
            </a:pPr>
            <a:endParaRPr lang="uk-UA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бухгалтер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ТОВ "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ТПК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"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Омега-Автопоставка“</a:t>
            </a:r>
            <a:endParaRPr lang="uk-UA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2002 році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14338" name="Picture 2" descr="D:\WORK\ВЫПУСКНИКИ\Люда Костенко\jTmCyNETo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435768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4643438" cy="6072230"/>
          </a:xfrm>
        </p:spPr>
        <p:txBody>
          <a:bodyPr/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Маковецький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Ярослав</a:t>
            </a: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бухгалтер </a:t>
            </a: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1 категорії</a:t>
            </a: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ТОВ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“ХАРКІВГАЗЗБУТ”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закінчив навчання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2012 році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15362" name="Picture 2" descr="D:\WORK\ВЫПУСКНИКИ\Маковецкий Ярик\sAhqHp_qdJ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84784"/>
            <a:ext cx="471487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4500" i="1" dirty="0" smtClean="0">
                <a:solidFill>
                  <a:srgbClr val="FFFF00"/>
                </a:solidFill>
                <a:latin typeface="Bookman Old Style" pitchFamily="18" charset="0"/>
              </a:rPr>
              <a:t>В 1995 році</a:t>
            </a:r>
          </a:p>
          <a:p>
            <a:pPr algn="ctr">
              <a:buNone/>
            </a:pPr>
            <a:r>
              <a:rPr lang="uk-UA" sz="4500" i="1" dirty="0" smtClean="0">
                <a:solidFill>
                  <a:srgbClr val="FFFF00"/>
                </a:solidFill>
                <a:latin typeface="Bookman Old Style" pitchFamily="18" charset="0"/>
              </a:rPr>
              <a:t> Українська інженерно-педагогічна академія вперше набрала студентів на спеціальність </a:t>
            </a:r>
            <a:r>
              <a:rPr lang="uk-UA" sz="4500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“Професійне</a:t>
            </a:r>
            <a:r>
              <a:rPr lang="uk-UA" sz="4500" i="1" u="sng" dirty="0" smtClean="0">
                <a:solidFill>
                  <a:srgbClr val="FFFF00"/>
                </a:solidFill>
                <a:latin typeface="Bookman Old Style" pitchFamily="18" charset="0"/>
              </a:rPr>
              <a:t> навчання. Економіка підприємства, маркетинг і менеджмент ”.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143404" cy="5840435"/>
          </a:xfrm>
        </p:spPr>
        <p:txBody>
          <a:bodyPr/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Романчук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Наталія</a:t>
            </a: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бухгалтер </a:t>
            </a:r>
          </a:p>
          <a:p>
            <a:pPr algn="ctr">
              <a:buNone/>
            </a:pP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КП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“Обласний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інформаційно-технічний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центр”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2014 році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6386" name="Picture 2" descr="D:\WORK\ВЫПУСКНИКИ\Наташа Романчук\vz9o7x8TM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48680"/>
            <a:ext cx="4217990" cy="6023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4357718" cy="5697559"/>
          </a:xfrm>
        </p:spPr>
        <p:txBody>
          <a:bodyPr/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Шмадченко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Ольга</a:t>
            </a: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виконавчий директор </a:t>
            </a:r>
          </a:p>
          <a:p>
            <a:pPr algn="ctr">
              <a:buNone/>
            </a:pPr>
            <a:r>
              <a:rPr lang="en-US" sz="2500" dirty="0" smtClean="0">
                <a:solidFill>
                  <a:srgbClr val="FFFF00"/>
                </a:solidFill>
                <a:latin typeface="Bookman Old Style" pitchFamily="18" charset="0"/>
              </a:rPr>
              <a:t>Back Office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ФІЛІП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МОРРІС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Україна</a:t>
            </a:r>
          </a:p>
          <a:p>
            <a:pPr algn="ctr">
              <a:buNone/>
            </a:pPr>
            <a:endParaRPr lang="uk-UA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2002 році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7411" name="Picture 3" descr="D:\WORK\ВЫПУСКНИКИ\Оля Шмадченко\Qi__RCQHoj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902" y="1340768"/>
            <a:ext cx="439658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4143372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Дронова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Світлана</a:t>
            </a: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Провідний інженер з підготовки виробництва </a:t>
            </a:r>
          </a:p>
          <a:p>
            <a:pPr algn="ctr">
              <a:buNone/>
            </a:pP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ДП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“Електротяжмаш”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2012 році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8434" name="Picture 2" descr="D:\WORK\ВЫПУСКНИКИ\Света Дронова\3lSMMUP_-j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7166"/>
            <a:ext cx="492922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4286248" cy="5697559"/>
          </a:xfrm>
        </p:spPr>
        <p:txBody>
          <a:bodyPr/>
          <a:lstStyle/>
          <a:p>
            <a:pPr algn="ctr">
              <a:buNone/>
            </a:pP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Терещенко Юлія</a:t>
            </a: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Директор</a:t>
            </a: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мережа туристичних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агенств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“Море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турів”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2011 році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9459" name="Picture 3" descr="D:\WORK\ВЫПУСКНИКИ\Терещенко Юля\DMMqzBKPw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7166"/>
            <a:ext cx="492922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4286248" cy="5697559"/>
          </a:xfrm>
        </p:spPr>
        <p:txBody>
          <a:bodyPr/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Лахмієнко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Тетяна</a:t>
            </a: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економіст з фінансової роботи 1 категорії</a:t>
            </a:r>
          </a:p>
          <a:p>
            <a:pPr algn="ctr">
              <a:buNone/>
            </a:pP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ДП</a:t>
            </a: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“Електротяжмаш”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2012 році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9458" name="Picture 2" descr="D:\WORK\ВЫПУСКНИКИ\Таня Лахмиенко\PWpXYnZ8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52"/>
            <a:ext cx="4716882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4286248" cy="5289451"/>
          </a:xfrm>
        </p:spPr>
        <p:txBody>
          <a:bodyPr/>
          <a:lstStyle/>
          <a:p>
            <a:pPr algn="ctr">
              <a:buNone/>
            </a:pPr>
            <a:r>
              <a:rPr lang="ru-RU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Гнєзділова</a:t>
            </a:r>
            <a:r>
              <a:rPr lang="ru-RU" i="1" u="sng" dirty="0" smtClean="0">
                <a:solidFill>
                  <a:srgbClr val="FFFF00"/>
                </a:solidFill>
                <a:latin typeface="Bookman Old Style" pitchFamily="18" charset="0"/>
              </a:rPr>
              <a:t> Марина</a:t>
            </a:r>
            <a:r>
              <a:rPr lang="ru-RU" dirty="0" smtClean="0"/>
              <a:t> 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Головний бухгалтер Української інженерно-педагогічної академії</a:t>
            </a:r>
          </a:p>
          <a:p>
            <a:pPr algn="ctr">
              <a:buNone/>
            </a:pPr>
            <a:endParaRPr lang="uk-UA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2006 році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6082" name="Picture 2" descr="http://www.uipa.edu.ua/images/content/news/2019/09/02/gnezdil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2232248" cy="3125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4664"/>
            <a:ext cx="781236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dirty="0" smtClean="0">
                <a:solidFill>
                  <a:srgbClr val="FFFF00"/>
                </a:solidFill>
                <a:latin typeface="Bookman Old Style" pitchFamily="18" charset="0"/>
              </a:rPr>
              <a:t>Наші випускники працюють у:</a:t>
            </a:r>
          </a:p>
          <a:p>
            <a:pPr algn="ctr">
              <a:buNone/>
            </a:pPr>
            <a:endParaRPr lang="uk-UA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FFFF00"/>
                </a:solidFill>
                <a:latin typeface="Bookman Old Style" pitchFamily="18" charset="0"/>
              </a:rPr>
              <a:t>Коледжах;</a:t>
            </a: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FFFF00"/>
                </a:solidFill>
                <a:latin typeface="Bookman Old Style" pitchFamily="18" charset="0"/>
              </a:rPr>
              <a:t>Університетах;</a:t>
            </a: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FFFF00"/>
                </a:solidFill>
                <a:latin typeface="Bookman Old Style" pitchFamily="18" charset="0"/>
              </a:rPr>
              <a:t>Академіях</a:t>
            </a: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FFFF00"/>
                </a:solidFill>
                <a:latin typeface="Bookman Old Style" pitchFamily="18" charset="0"/>
              </a:rPr>
              <a:t>та ін.</a:t>
            </a:r>
          </a:p>
          <a:p>
            <a:pPr algn="ctr"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16641"/>
            <a:ext cx="49320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3200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Невенченкова</a:t>
            </a:r>
            <a:r>
              <a:rPr kumimoji="0" lang="uk-UA" altLang="ja-JP" sz="3200" i="1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 Інна</a:t>
            </a:r>
            <a:endParaRPr kumimoji="0" lang="uk-UA" altLang="ja-JP" sz="3200" i="1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ja-JP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ja-JP" sz="2200" dirty="0" smtClean="0">
                <a:solidFill>
                  <a:srgbClr val="FFFF00"/>
                </a:solidFill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Викладач економічних дисциплін вищої категорії Харківського машинобудівного коледжу</a:t>
            </a: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УІПА </a:t>
            </a: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в 2002 році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ja-JP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ja-JP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946" y="1628800"/>
            <a:ext cx="3094061" cy="38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16641"/>
            <a:ext cx="49320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3200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Баранова Євгенія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ja-JP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ja-JP" sz="2200" dirty="0" smtClean="0">
                <a:solidFill>
                  <a:srgbClr val="FFFF00"/>
                </a:solidFill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Викладач економічних дисциплін вищої категорії Харківського машинобудівного коледжу</a:t>
            </a: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УІПА </a:t>
            </a: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в 2003 році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ja-JP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ja-JP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s://i.mycdn.me/i?r=AyH4iRPQ2q0otWIFepML2LxR8GTLGXKYuBrYK3pNLh5J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3145160" cy="4786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1702"/>
            <a:ext cx="493204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Пархоменко </a:t>
            </a:r>
            <a:r>
              <a:rPr kumimoji="0" lang="ru-RU" altLang="ja-JP" sz="3200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Олена</a:t>
            </a:r>
            <a:endParaRPr kumimoji="0" lang="uk-UA" altLang="ja-JP" sz="3200" i="1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ja-JP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ja-JP" sz="2200" dirty="0" smtClean="0">
                <a:solidFill>
                  <a:srgbClr val="FFFF00"/>
                </a:solidFill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кандидат економічних наук, доцент,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викладач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кафедри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управління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та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адміністрування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Навчально-наукового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інституту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«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Каразінська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школа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бізнесу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» Харківського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національного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університету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імені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В. Н.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Каразіна</a:t>
            </a: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Член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громадської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ради при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Харківській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обласній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державній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адміністрації</a:t>
            </a: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УІПА </a:t>
            </a: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в 2001 році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ja-JP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kbs.karazin.ua/assets/public/uploads/team/img_2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168352" cy="319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768865"/>
          </a:xfrm>
        </p:spPr>
        <p:txBody>
          <a:bodyPr/>
          <a:lstStyle/>
          <a:p>
            <a:pPr algn="ctr">
              <a:buNone/>
            </a:pPr>
            <a:r>
              <a:rPr lang="uk-UA" sz="4500" i="1" dirty="0" smtClean="0">
                <a:solidFill>
                  <a:srgbClr val="FFFF00"/>
                </a:solidFill>
                <a:latin typeface="Bookman Old Style" pitchFamily="18" charset="0"/>
              </a:rPr>
              <a:t>За цей період отримали кваліфікацію інженера – економіста більше тисячі випускників на денній та заочній формах навчання.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55249"/>
            <a:ext cx="493204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3200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Федорова Юлія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ja-JP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ja-JP" sz="2200" dirty="0" smtClean="0">
                <a:solidFill>
                  <a:srgbClr val="FFFF00"/>
                </a:solidFill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кандидат економічних наук, доцент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доцент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кафедри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економіки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та менеджменту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Української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інженерно-педагогічної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академії</a:t>
            </a: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://manag.uipa.edu.ua/wp-content/uploads/2018/10/%D0%A4%D0%B5%D0%B4%D0%BE%D1%80%D0%BE%D0%B2%D0%B0-%D0%AE%D0%BB%D0%B8%D1%8F-%D0%92%D0%BB%D0%B0%D0%B4%D0%B8%D0%BC%D0%B8%D1%80%D0%BE%D0%B2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2876875" cy="4320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УІПА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2002 році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0257"/>
            <a:ext cx="493204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3200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Ковальська</a:t>
            </a:r>
            <a:r>
              <a:rPr kumimoji="0" lang="uk-UA" altLang="ja-JP" sz="3200" i="1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 Вікторія</a:t>
            </a:r>
            <a:endParaRPr kumimoji="0" lang="uk-UA" altLang="ja-JP" sz="3200" i="1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ja-JP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ja-JP" sz="2200" dirty="0" smtClean="0">
                <a:solidFill>
                  <a:srgbClr val="FFFF00"/>
                </a:solidFill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кандидат педагогічних наук, доцент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доцент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кафедри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педагогіки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, методики та менеджменту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освіти</a:t>
            </a: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Української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інженерно-педагогічної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академії</a:t>
            </a: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rgbClr val="FFFF00"/>
                </a:solidFill>
                <a:latin typeface="Bookman Old Style" pitchFamily="18" charset="0"/>
              </a:rPr>
              <a:t>Учений секретар спеціалізованої вченої ради Д 64.108.01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УІПА </a:t>
            </a: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в 2003 році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 descr="http://pmpn.uipa.edu.ua/wp-content/uploads/2019/06/%D0%9A%D0%BE%D0%B2%D0%B0%D0%BB%D1%8C%D1%81%D1%8C%D0%BA%D0%B0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580112" y="1916832"/>
            <a:ext cx="263500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54868"/>
            <a:ext cx="493204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3200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Шматько</a:t>
            </a:r>
            <a:r>
              <a:rPr kumimoji="0" lang="uk-UA" altLang="ja-JP" sz="3200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 Наталія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ja-JP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ja-JP" sz="2200" dirty="0" smtClean="0">
                <a:solidFill>
                  <a:srgbClr val="FFFF00"/>
                </a:solidFill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доктор економічних наук, професор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кафедри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менеджменту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інноваційного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підприємництва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та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міжнародних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економічних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відносин</a:t>
            </a:r>
            <a:endParaRPr lang="ru-RU" sz="24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rgbClr val="FFFF00"/>
                </a:solidFill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Заступник директора з профорієнтаційної роботи Навчально-наукового інституту економіки, менеджменту та міжнародного бізнесу НТУ “ХПІ”</a:t>
            </a:r>
          </a:p>
          <a:p>
            <a:pPr algn="ctr">
              <a:buNone/>
            </a:pPr>
            <a:endParaRPr lang="uk-UA" sz="24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УІПА </a:t>
            </a: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в 2004 році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http://web.kpi.kharkov.ua/emmb/wp-content/uploads/sites/185/2019/05/DSC863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54868"/>
            <a:ext cx="493204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3200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Чобіток Вікторія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ja-JP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ja-JP" sz="2200" dirty="0" smtClean="0">
                <a:solidFill>
                  <a:srgbClr val="FFFF00"/>
                </a:solidFill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доктор економічних </a:t>
            </a:r>
            <a:r>
              <a:rPr lang="uk-UA" altLang="ja-JP" sz="2200" dirty="0" smtClean="0">
                <a:solidFill>
                  <a:srgbClr val="FFFF00"/>
                </a:solidFill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наук, доцент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професор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кафедри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економіки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та менеджменту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Української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інженерно-педагогічної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академії</a:t>
            </a: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rgbClr val="FFFF00"/>
                </a:solidFill>
                <a:latin typeface="Bookman Old Style" pitchFamily="18" charset="0"/>
              </a:rPr>
              <a:t>Учений секретар спеціалізованої вченої ради К 64.108.05</a:t>
            </a:r>
          </a:p>
          <a:p>
            <a:pPr algn="ctr">
              <a:buNone/>
            </a:pPr>
            <a:endParaRPr lang="uk-UA" sz="24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УІПА </a:t>
            </a: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в 2003 році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G:\Games\Фото\Вика\на работу\Ок\Чобиток В.И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367358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0203"/>
            <a:ext cx="493204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3200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Ярмош</a:t>
            </a:r>
            <a:r>
              <a:rPr kumimoji="0" lang="uk-UA" altLang="ja-JP" sz="3200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 Олена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ja-JP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ja-JP" sz="2200" dirty="0" smtClean="0">
                <a:solidFill>
                  <a:srgbClr val="FFFF00"/>
                </a:solidFill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кандидат фізико-математичних наук, </a:t>
            </a:r>
            <a:r>
              <a:rPr lang="uk-UA" altLang="ja-JP" sz="2200" dirty="0" smtClean="0">
                <a:solidFill>
                  <a:srgbClr val="FFFF00"/>
                </a:solidFill>
                <a:latin typeface="Bookman Old Style" pitchFamily="18" charset="0"/>
                <a:ea typeface="MS Mincho" pitchFamily="49" charset="-128"/>
                <a:cs typeface="Times New Roman" pitchFamily="18" charset="0"/>
              </a:rPr>
              <a:t>доцент, заступник декана 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факультету 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консалтингу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і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міжнародного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бізнесу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,</a:t>
            </a:r>
            <a:endParaRPr lang="uk-UA" altLang="ja-JP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доцент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кафедри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міжнародного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бізнесу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та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економічного</a:t>
            </a: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Bookman Old Style" pitchFamily="18" charset="0"/>
              </a:rPr>
              <a:t>аналізу</a:t>
            </a: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latin typeface="Bookman Old Style" pitchFamily="18" charset="0"/>
              </a:rPr>
              <a:t>Харківського  </a:t>
            </a:r>
            <a:r>
              <a:rPr lang="uk-UA" sz="2200" dirty="0" smtClean="0">
                <a:solidFill>
                  <a:srgbClr val="FFFF00"/>
                </a:solidFill>
                <a:latin typeface="Bookman Old Style" pitchFamily="18" charset="0"/>
              </a:rPr>
              <a:t>національного економічного університету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rgbClr val="FFFF00"/>
                </a:solidFill>
                <a:latin typeface="Bookman Old Style" pitchFamily="18" charset="0"/>
              </a:rPr>
              <a:t>ім. С. </a:t>
            </a:r>
            <a:r>
              <a:rPr lang="uk-UA" sz="2200" dirty="0" err="1" smtClean="0">
                <a:solidFill>
                  <a:srgbClr val="FFFF00"/>
                </a:solidFill>
                <a:latin typeface="Bookman Old Style" pitchFamily="18" charset="0"/>
              </a:rPr>
              <a:t>Кузнеця</a:t>
            </a:r>
            <a:endParaRPr lang="uk-UA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УІПА </a:t>
            </a:r>
          </a:p>
          <a:p>
            <a:pPr algn="ctr">
              <a:buNone/>
            </a:pPr>
            <a:r>
              <a:rPr lang="uk-UA" sz="2400" dirty="0" smtClean="0">
                <a:solidFill>
                  <a:srgbClr val="FFFF00"/>
                </a:solidFill>
                <a:latin typeface="Bookman Old Style" pitchFamily="18" charset="0"/>
              </a:rPr>
              <a:t>в 2005 році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solidFill>
                <a:srgbClr val="FFFF00"/>
              </a:solidFill>
              <a:latin typeface="Bookman Old Style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Ярмош Олена Віталії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349605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4500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4500" i="1" dirty="0" smtClean="0">
                <a:solidFill>
                  <a:srgbClr val="FFFF00"/>
                </a:solidFill>
                <a:latin typeface="Bookman Old Style" pitchFamily="18" charset="0"/>
              </a:rPr>
              <a:t>далі буде…</a:t>
            </a:r>
            <a:endParaRPr lang="uk-UA" sz="4500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>
                <a:solidFill>
                  <a:srgbClr val="FFFF00"/>
                </a:solidFill>
                <a:latin typeface="Bookman Old Style" pitchFamily="18" charset="0"/>
              </a:rPr>
              <a:t>Наші випускники працюють на підприємствах та організаціях:</a:t>
            </a:r>
          </a:p>
          <a:p>
            <a:pPr>
              <a:buNone/>
            </a:pPr>
            <a:endParaRPr lang="uk-UA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uk-UA" i="1" dirty="0">
                <a:solidFill>
                  <a:srgbClr val="FFFF00"/>
                </a:solidFill>
                <a:latin typeface="Bookman Old Style" pitchFamily="18" charset="0"/>
              </a:rPr>
              <a:t>К</a:t>
            </a:r>
            <a:r>
              <a:rPr lang="uk-UA" i="1" dirty="0" smtClean="0">
                <a:solidFill>
                  <a:srgbClr val="FFFF00"/>
                </a:solidFill>
                <a:latin typeface="Bookman Old Style" pitchFamily="18" charset="0"/>
              </a:rPr>
              <a:t>ерівниками;</a:t>
            </a: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FFFF00"/>
                </a:solidFill>
                <a:latin typeface="Bookman Old Style" pitchFamily="18" charset="0"/>
              </a:rPr>
              <a:t>Економістами;</a:t>
            </a: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FFFF00"/>
                </a:solidFill>
                <a:latin typeface="Bookman Old Style" pitchFamily="18" charset="0"/>
              </a:rPr>
              <a:t>Бухгалтерами;</a:t>
            </a: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FFFF00"/>
                </a:solidFill>
                <a:latin typeface="Bookman Old Style" pitchFamily="18" charset="0"/>
              </a:rPr>
              <a:t>Менеджерами;</a:t>
            </a: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FFFF00"/>
                </a:solidFill>
                <a:latin typeface="Bookman Old Style" pitchFamily="18" charset="0"/>
              </a:rPr>
              <a:t>Маркетологами;</a:t>
            </a:r>
          </a:p>
          <a:p>
            <a:pPr>
              <a:buFontTx/>
              <a:buChar char="-"/>
            </a:pPr>
            <a:r>
              <a:rPr lang="uk-UA" i="1" dirty="0">
                <a:solidFill>
                  <a:srgbClr val="FFFF00"/>
                </a:solidFill>
                <a:latin typeface="Bookman Old Style" pitchFamily="18" charset="0"/>
              </a:rPr>
              <a:t>т</a:t>
            </a:r>
            <a:r>
              <a:rPr lang="uk-UA" i="1" dirty="0" smtClean="0">
                <a:solidFill>
                  <a:srgbClr val="FFFF00"/>
                </a:solidFill>
                <a:latin typeface="Bookman Old Style" pitchFamily="18" charset="0"/>
              </a:rPr>
              <a:t>а ін.</a:t>
            </a:r>
          </a:p>
          <a:p>
            <a:pPr>
              <a:buFontTx/>
              <a:buChar char="-"/>
            </a:pP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4114800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Астапова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Олена – </a:t>
            </a: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бухгалтер із закупівлі товарів</a:t>
            </a: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Компанія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SMARTSERVICE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2015 році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2050" name="Picture 2" descr="D:\WORK\ВЫПУСКНИКИ\Астапова Лена\rgwW9NBvi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85728"/>
            <a:ext cx="450059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4357718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Вараксіна Валентина – </a:t>
            </a: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провідний економіст Української інженерно-педагогічної академії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2008 році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3074" name="Picture 2" descr="D:\WORK\ВЫПУСКНИКИ\Вараксина Валя\7d16kbsh6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66"/>
            <a:ext cx="4071966" cy="614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357686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Жижневська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Світлана 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– </a:t>
            </a: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менеджер з розвитку бізнесу компанія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Promodo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sz="1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2003 році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098" name="Picture 2" descr="D:\WORK\ВЫПУСКНИКИ\Жижневская Света\JhXQak7qd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28628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143372" cy="5626121"/>
          </a:xfrm>
        </p:spPr>
        <p:txBody>
          <a:bodyPr/>
          <a:lstStyle/>
          <a:p>
            <a:pPr algn="ctr">
              <a:buNone/>
            </a:pPr>
            <a:r>
              <a:rPr lang="uk-UA" u="sng" dirty="0" err="1" smtClean="0">
                <a:solidFill>
                  <a:srgbClr val="FFFF00"/>
                </a:solidFill>
                <a:latin typeface="Bookman Old Style" pitchFamily="18" charset="0"/>
              </a:rPr>
              <a:t>Завадська</a:t>
            </a:r>
            <a:r>
              <a:rPr lang="uk-UA" u="sng" dirty="0" smtClean="0">
                <a:solidFill>
                  <a:srgbClr val="FFFF00"/>
                </a:solidFill>
                <a:latin typeface="Bookman Old Style" pitchFamily="18" charset="0"/>
              </a:rPr>
              <a:t> Євгенія</a:t>
            </a:r>
            <a:endParaRPr lang="uk-UA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начальник бюро виробничого планування</a:t>
            </a: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ПАТ </a:t>
            </a:r>
            <a:r>
              <a:rPr lang="uk-UA" sz="2500" dirty="0" err="1" smtClean="0">
                <a:solidFill>
                  <a:srgbClr val="FFFF00"/>
                </a:solidFill>
                <a:latin typeface="Bookman Old Style" pitchFamily="18" charset="0"/>
              </a:rPr>
              <a:t>“Турбоатом”</a:t>
            </a:r>
            <a:endParaRPr lang="uk-UA" sz="25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uk-UA" sz="11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2012 році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5122" name="Picture 2" descr="D:\WORK\ВЫПУСКНИКИ\Завадская Евгения\fiCzUkqSS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66"/>
            <a:ext cx="478632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4071934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u="sng" dirty="0" err="1" smtClean="0">
                <a:solidFill>
                  <a:srgbClr val="FFFF00"/>
                </a:solidFill>
                <a:latin typeface="Bookman Old Style" pitchFamily="18" charset="0"/>
              </a:rPr>
              <a:t>Капій</a:t>
            </a:r>
            <a:r>
              <a:rPr lang="uk-UA" i="1" u="sng" dirty="0" smtClean="0">
                <a:solidFill>
                  <a:srgbClr val="FFFF00"/>
                </a:solidFill>
                <a:latin typeface="Bookman Old Style" pitchFamily="18" charset="0"/>
              </a:rPr>
              <a:t> Ірина 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– </a:t>
            </a:r>
          </a:p>
          <a:p>
            <a:pPr algn="ctr">
              <a:buNone/>
            </a:pPr>
            <a:endParaRPr lang="uk-UA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касир-операціоніст</a:t>
            </a:r>
          </a:p>
          <a:p>
            <a:pPr algn="ctr">
              <a:buNone/>
            </a:pPr>
            <a:r>
              <a:rPr lang="uk-UA" sz="2500" dirty="0" smtClean="0">
                <a:solidFill>
                  <a:srgbClr val="FFFF00"/>
                </a:solidFill>
                <a:latin typeface="Bookman Old Style" pitchFamily="18" charset="0"/>
              </a:rPr>
              <a:t>ПАТ КБ ПРИВАТБАНК</a:t>
            </a:r>
          </a:p>
          <a:p>
            <a:pPr algn="ctr">
              <a:buNone/>
            </a:pPr>
            <a:endParaRPr lang="uk-UA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закінчила навчання в </a:t>
            </a:r>
            <a:r>
              <a:rPr lang="uk-UA" dirty="0" err="1" smtClean="0">
                <a:solidFill>
                  <a:srgbClr val="FFFF00"/>
                </a:solidFill>
                <a:latin typeface="Bookman Old Style" pitchFamily="18" charset="0"/>
              </a:rPr>
              <a:t>УІПА</a:t>
            </a: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в 2011 році</a:t>
            </a:r>
          </a:p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6146" name="Picture 2" descr="D:\WORK\ВЫПУСКНИКИ\Ира Капий\m2dXag2bY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290"/>
            <a:ext cx="4761205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693</Words>
  <Application>Microsoft Office PowerPoint</Application>
  <PresentationFormat>Экран (4:3)</PresentationFormat>
  <Paragraphs>243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Наші випускники –наша гордість!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гордість наші випускники!</dc:title>
  <dc:creator>Марийка</dc:creator>
  <cp:lastModifiedBy>Марийка</cp:lastModifiedBy>
  <cp:revision>45</cp:revision>
  <dcterms:created xsi:type="dcterms:W3CDTF">2017-03-23T22:17:20Z</dcterms:created>
  <dcterms:modified xsi:type="dcterms:W3CDTF">2021-04-08T10:24:28Z</dcterms:modified>
</cp:coreProperties>
</file>